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6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5" r:id="rId27"/>
    <p:sldId id="283" r:id="rId28"/>
    <p:sldId id="284" r:id="rId29"/>
    <p:sldId id="286" r:id="rId30"/>
    <p:sldId id="287" r:id="rId31"/>
    <p:sldId id="288" r:id="rId32"/>
    <p:sldId id="28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9C3A1-538F-824B-ABD5-32A600C48180}" type="datetimeFigureOut">
              <a:rPr lang="en-US" smtClean="0"/>
              <a:t>3/7/15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E91DE-C0A6-4340-A20F-83C9D467C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7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10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9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89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3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1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4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1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1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82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D925D-9D6A-DB42-AC17-EEE7F051B88F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D1427-5674-9B47-AE05-A52D5465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28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pic>
        <p:nvPicPr>
          <p:cNvPr id="7" name="Picture 6" descr="BPT_LOGO_Left_2C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878" y="6081530"/>
            <a:ext cx="3059588" cy="71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33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507983"/>
            <a:ext cx="8856132" cy="2415117"/>
          </a:xfrm>
        </p:spPr>
        <p:txBody>
          <a:bodyPr/>
          <a:lstStyle/>
          <a:p>
            <a:r>
              <a:rPr lang="en-US" dirty="0" smtClean="0"/>
              <a:t>Hispanic Heritage Speakers in the Language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401" y="2988701"/>
            <a:ext cx="8348132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Dr. Ewelina Barski and Melissa Gonzalez</a:t>
            </a:r>
          </a:p>
          <a:p>
            <a:r>
              <a:rPr lang="en-US" dirty="0" smtClean="0"/>
              <a:t>NYSAFLT Rochester Regional Conference</a:t>
            </a:r>
          </a:p>
          <a:p>
            <a:r>
              <a:rPr lang="en-US" dirty="0" smtClean="0"/>
              <a:t>Nazareth College, March 7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6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509"/>
            <a:ext cx="8229600" cy="5042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Spanish Verbal System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(Silva-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Corvalán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dirty="0"/>
          </a:p>
        </p:txBody>
      </p:sp>
      <p:graphicFrame>
        <p:nvGraphicFramePr>
          <p:cNvPr id="4" name="Group 3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731126"/>
              </p:ext>
            </p:extLst>
          </p:nvPr>
        </p:nvGraphicFramePr>
        <p:xfrm>
          <a:off x="1007533" y="711213"/>
          <a:ext cx="7239000" cy="5273039"/>
        </p:xfrm>
        <a:graphic>
          <a:graphicData uri="http://schemas.openxmlformats.org/drawingml/2006/table">
            <a:tbl>
              <a:tblPr/>
              <a:tblGrid>
                <a:gridCol w="3124200"/>
                <a:gridCol w="914400"/>
                <a:gridCol w="914400"/>
                <a:gridCol w="838200"/>
                <a:gridCol w="762000"/>
                <a:gridCol w="685800"/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Nacidos en los EEUU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TIEMPOS VERBALES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infinitivo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Participio presente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Participio pasado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presente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pretérito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imperfecto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Futuro perifrástico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Presente perfecto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futuro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Condicional perifrástico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Presente del subjuntivo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Imperfecto del sunjuntivo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Pluscuamperfecto subjuntivo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Pluscuamperfecto del indicativo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Condicional perfecto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Futuro perfecto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20">
                      <a:fgClr>
                        <a:prstClr val="black"/>
                      </a:fgClr>
                      <a:bgClr>
                        <a:prstClr val="white"/>
                      </a:bgClr>
                    </a:patt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811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Iba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ser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profesional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pero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creo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tenía</a:t>
            </a:r>
            <a:r>
              <a:rPr lang="en-US" dirty="0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un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accidente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(G2)</a:t>
            </a:r>
          </a:p>
          <a:p>
            <a:pPr>
              <a:lnSpc>
                <a:spcPct val="80000"/>
              </a:lnSpc>
            </a:pP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Porque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este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mexicano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no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sabía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el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inglés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no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habló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español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(G3)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Y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estábamos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esperando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 mi </a:t>
            </a:r>
            <a:r>
              <a:rPr lang="ja-JP" altLang="en-US" dirty="0" smtClean="0">
                <a:latin typeface="Calibri" charset="0"/>
                <a:ea typeface="ＭＳ Ｐゴシック" charset="0"/>
                <a:cs typeface="ＭＳ Ｐゴシック" charset="0"/>
              </a:rPr>
              <a:t>‘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amá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porque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ella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fue</a:t>
            </a:r>
            <a:r>
              <a:rPr lang="en-US" dirty="0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 a</a:t>
            </a:r>
            <a:r>
              <a:rPr lang="en-US" dirty="0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llevar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mi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hermano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 la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dentisa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(G2)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voy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guardar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antes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llega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(G3)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comunicó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con el police department 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ver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tenían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uno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estaba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interesado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ser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teacher, so me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llamaron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mí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(G3)</a:t>
            </a:r>
          </a:p>
          <a:p>
            <a:pPr>
              <a:lnSpc>
                <a:spcPct val="80000"/>
              </a:lnSpc>
            </a:pP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Fue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primera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casa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compramos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r>
              <a:rPr lang="en-US" dirty="0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E46C0A"/>
                </a:solidFill>
                <a:latin typeface="Calibri" charset="0"/>
                <a:ea typeface="ＭＳ Ｐゴシック" charset="0"/>
                <a:cs typeface="ＭＳ Ｐゴシック" charset="0"/>
              </a:rPr>
              <a:t>Estamos</a:t>
            </a:r>
            <a:r>
              <a:rPr lang="en-US" dirty="0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15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años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aquí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.(G3)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26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on ESTAR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star</a:t>
            </a: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Ser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: With noun phrases and adjectival phrases</a:t>
            </a:r>
          </a:p>
          <a:p>
            <a:pPr lvl="2"/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estudiante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;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alto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Estar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: With adjectival phrases</a:t>
            </a:r>
          </a:p>
          <a:p>
            <a:pPr>
              <a:buNone/>
            </a:pP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buNone/>
            </a:pP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Unas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esas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recá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-,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recámeras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es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el master bedroom, el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grande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y el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otro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*</a:t>
            </a:r>
            <a:r>
              <a:rPr lang="en-US" sz="2400" dirty="0" err="1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está</a:t>
            </a:r>
            <a:r>
              <a:rPr lang="en-US" sz="2400" dirty="0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pequeñíto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. (G2)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90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Absence of ‘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ja-JP" altLang="en-US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No la hallo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muy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entusiasmada</a:t>
            </a:r>
            <a:r>
              <a:rPr lang="ja-JP" altLang="en-US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pensé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entre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mí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creo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___ no la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quiere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ver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[la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película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]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r>
              <a:rPr lang="ja-JP" altLang="en-US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G2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 hangingPunct="1">
              <a:buFont typeface="Wingdings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ja-JP" altLang="en-US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Mi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mamá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no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quiere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que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hago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eso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 Ella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piensa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__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si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si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no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voy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full time no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voy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terminar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r>
              <a:rPr lang="ja-JP" altLang="en-US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G3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13E26A-78C5-D348-B725-F75254E9C297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0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Word Order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Although the ‘normal’ word order is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S-V-O,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it is possible to move the object to subject position and to move the subject to object position.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Juan vino.				S-V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Vino Juan.				V-S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Juan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llamó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María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			S-V-O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María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llamó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 Juan. 		O-V-S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7CD73A6-B663-0042-BF29-B87835E91107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595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dirty="0" smtClean="0">
                <a:latin typeface="Calibri" charset="0"/>
                <a:ea typeface="ＭＳ Ｐゴシック" charset="0"/>
                <a:cs typeface="ＭＳ Ｐゴシック" charset="0"/>
              </a:rPr>
              <a:t>Word Order - Example</a:t>
            </a:r>
            <a:endParaRPr lang="en-US" sz="3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vez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estaba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gasolinera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aquí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y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8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señora</a:t>
            </a:r>
            <a:r>
              <a:rPr lang="en-US" sz="28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llegó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ahí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.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estaba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ahí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esperando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estaban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trabajando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en el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carro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.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Una</a:t>
            </a:r>
            <a:r>
              <a:rPr lang="en-US" sz="28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señora</a:t>
            </a:r>
            <a:r>
              <a:rPr lang="en-US" sz="28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entró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y me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preguntó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Calibri" charset="0"/>
                <a:ea typeface="ＭＳ Ｐゴシック" charset="0"/>
                <a:cs typeface="ＭＳ Ｐゴシック" charset="0"/>
              </a:rPr>
              <a:t>si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___ </a:t>
            </a:r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conocía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68849FB-CA8C-4D42-83EC-738F12AE6CAF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15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3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Other Grammatical “Issues”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Errors in </a:t>
            </a:r>
            <a:r>
              <a:rPr lang="en-US" sz="2800" b="1" dirty="0" smtClean="0">
                <a:latin typeface="Calibri" charset="0"/>
                <a:ea typeface="ＭＳ Ｐゴシック" charset="0"/>
                <a:cs typeface="ＭＳ Ｐゴシック" charset="0"/>
              </a:rPr>
              <a:t>gender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2800" b="1" dirty="0" smtClean="0">
                <a:latin typeface="Calibri" charset="0"/>
                <a:ea typeface="ＭＳ Ｐゴシック" charset="0"/>
                <a:cs typeface="ＭＳ Ｐゴシック" charset="0"/>
              </a:rPr>
              <a:t>number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in noun phrases 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*</a:t>
            </a:r>
            <a:r>
              <a:rPr lang="en-US" sz="24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un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cas</a:t>
            </a:r>
            <a:r>
              <a:rPr lang="en-US" sz="2400" dirty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grande</a:t>
            </a:r>
            <a:endParaRPr lang="en-US" sz="24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4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CA" sz="2700" dirty="0">
                <a:latin typeface="Calibri" charset="0"/>
                <a:ea typeface="ＭＳ Ｐゴシック" charset="0"/>
                <a:cs typeface="ＭＳ Ｐゴシック" charset="0"/>
              </a:rPr>
              <a:t>Unstable </a:t>
            </a:r>
            <a:r>
              <a:rPr lang="en-CA" sz="2700" b="1" dirty="0">
                <a:latin typeface="Calibri" charset="0"/>
                <a:ea typeface="ＭＳ Ｐゴシック" charset="0"/>
                <a:cs typeface="ＭＳ Ｐゴシック" charset="0"/>
              </a:rPr>
              <a:t>adjective agreement</a:t>
            </a:r>
            <a:r>
              <a:rPr lang="en-CA" sz="2700" dirty="0"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</a:p>
          <a:p>
            <a:pPr lvl="1">
              <a:lnSpc>
                <a:spcPct val="80000"/>
              </a:lnSpc>
            </a:pP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*mi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blusa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es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blanc</a:t>
            </a:r>
            <a:r>
              <a:rPr lang="en-CA" sz="2300" i="1" dirty="0" err="1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o</a:t>
            </a:r>
            <a:endParaRPr lang="en-CA" sz="2300" i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80000"/>
              </a:lnSpc>
            </a:pP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*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tenemos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un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casa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allá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*¿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Cuál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es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 err="1">
                <a:latin typeface="Calibri" charset="0"/>
                <a:ea typeface="ＭＳ Ｐゴシック" charset="0"/>
                <a:cs typeface="ＭＳ Ｐゴシック" charset="0"/>
              </a:rPr>
              <a:t>tu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CA" sz="2300" i="1" dirty="0" err="1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favorito</a:t>
            </a:r>
            <a:r>
              <a:rPr lang="en-CA" sz="2300" i="1" dirty="0">
                <a:latin typeface="Calibri" charset="0"/>
                <a:ea typeface="ＭＳ Ｐゴシック" charset="0"/>
                <a:cs typeface="ＭＳ Ｐゴシック" charset="0"/>
              </a:rPr>
              <a:t> parte?</a:t>
            </a:r>
          </a:p>
          <a:p>
            <a:pPr marL="57150" indent="0"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Omission of the </a:t>
            </a:r>
            <a:r>
              <a:rPr lang="ja-JP" alt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a-personal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sz="28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*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visitar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mi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familia</a:t>
            </a:r>
            <a:endParaRPr lang="en-US" sz="24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EC9ABE5-5224-3B4C-96F4-212209E5DACF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16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3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Other Grammatical “Issues”</a:t>
            </a: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Increase in the use of </a:t>
            </a:r>
            <a:r>
              <a:rPr lang="en-US" sz="2800" b="1" dirty="0" smtClean="0">
                <a:latin typeface="Calibri" charset="0"/>
                <a:ea typeface="ＭＳ Ｐゴシック" charset="0"/>
                <a:cs typeface="ＭＳ Ｐゴシック" charset="0"/>
              </a:rPr>
              <a:t>subject pronouns </a:t>
            </a:r>
            <a:endParaRPr lang="en-US" sz="28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Cuando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b="1" dirty="0" err="1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era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niño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*</a:t>
            </a:r>
            <a:r>
              <a:rPr lang="en-US" sz="2400" b="1" dirty="0" err="1" smtClean="0">
                <a:solidFill>
                  <a:srgbClr val="FF0066"/>
                </a:solidFill>
                <a:latin typeface="Calibri" charset="0"/>
                <a:ea typeface="ＭＳ Ｐゴシック" charset="0"/>
                <a:cs typeface="ＭＳ Ｐゴシック" charset="0"/>
              </a:rPr>
              <a:t>yo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toqué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guitarra</a:t>
            </a:r>
            <a:endParaRPr lang="en-CA" sz="27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sz="28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Use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of </a:t>
            </a:r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nouns without determiners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with a generic interpretation  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*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Osos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son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muy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peligrosos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. (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los </a:t>
            </a:r>
            <a:r>
              <a:rPr lang="en-US" sz="2400" i="1" dirty="0" err="1">
                <a:latin typeface="Calibri" charset="0"/>
                <a:ea typeface="ＭＳ Ｐゴシック" charset="0"/>
                <a:cs typeface="ＭＳ Ｐゴシック" charset="0"/>
              </a:rPr>
              <a:t>osos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*Me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gusta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clases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 pa </a:t>
            </a:r>
            <a:r>
              <a:rPr lang="en-US" sz="2400" dirty="0" err="1">
                <a:latin typeface="Calibri" charset="0"/>
                <a:ea typeface="ＭＳ Ｐゴシック" charset="0"/>
                <a:cs typeface="ＭＳ Ｐゴシック" charset="0"/>
              </a:rPr>
              <a:t>escribir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. (</a:t>
            </a:r>
            <a:r>
              <a:rPr lang="en-US" sz="2400" i="1" dirty="0" err="1">
                <a:latin typeface="Calibri" charset="0"/>
                <a:ea typeface="ＭＳ Ｐゴシック" charset="0"/>
                <a:cs typeface="ＭＳ Ｐゴシック" charset="0"/>
              </a:rPr>
              <a:t>las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 err="1">
                <a:latin typeface="Calibri" charset="0"/>
                <a:ea typeface="ＭＳ Ｐゴシック" charset="0"/>
                <a:cs typeface="ＭＳ Ｐゴシック" charset="0"/>
              </a:rPr>
              <a:t>clases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endParaRPr lang="en-CA" sz="27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CA" sz="2300" i="1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5896A-F15E-2F49-B74B-619B6D7F3B68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17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03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618112"/>
              </p:ext>
            </p:extLst>
          </p:nvPr>
        </p:nvGraphicFramePr>
        <p:xfrm>
          <a:off x="842210" y="84665"/>
          <a:ext cx="7526420" cy="5901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3210"/>
                <a:gridCol w="3763210"/>
              </a:tblGrid>
              <a:tr h="11465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Acquisition of L1</a:t>
                      </a:r>
                    </a:p>
                    <a:p>
                      <a:pPr algn="ctr"/>
                      <a:r>
                        <a:rPr lang="en-US" sz="2400" dirty="0" smtClean="0"/>
                        <a:t>  (in infancy)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Acquisition</a:t>
                      </a:r>
                      <a:r>
                        <a:rPr lang="en-US" sz="2400" baseline="0" dirty="0" smtClean="0"/>
                        <a:t> of L2</a:t>
                      </a:r>
                    </a:p>
                    <a:p>
                      <a:pPr algn="ctr"/>
                      <a:r>
                        <a:rPr lang="en-US" sz="2400" baseline="0" dirty="0" smtClean="0"/>
                        <a:t>(in adulthood)</a:t>
                      </a:r>
                      <a:endParaRPr lang="en-US" sz="2400" dirty="0"/>
                    </a:p>
                  </a:txBody>
                  <a:tcPr/>
                </a:tc>
              </a:tr>
              <a:tr h="4729351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dirty="0" smtClean="0"/>
                        <a:t>Early</a:t>
                      </a:r>
                      <a:r>
                        <a:rPr lang="en-US" baseline="0" dirty="0" smtClean="0"/>
                        <a:t> exposure to the language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   </a:t>
                      </a:r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Control over aspects of language acquired during infancy</a:t>
                      </a:r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endParaRPr lang="en-US" dirty="0" smtClean="0"/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dirty="0" smtClean="0"/>
                        <a:t>Input</a:t>
                      </a:r>
                      <a:r>
                        <a:rPr lang="en-US" baseline="0" dirty="0" smtClean="0"/>
                        <a:t> is constant </a:t>
                      </a:r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endParaRPr lang="en-US" baseline="0" dirty="0" smtClean="0"/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endParaRPr lang="en-US" baseline="0" dirty="0" smtClean="0"/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Fossilization-NO!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endParaRPr lang="en-US" baseline="0" dirty="0" smtClean="0"/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Motivation is NOT affected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  </a:t>
                      </a:r>
                    </a:p>
                    <a:p>
                      <a:pPr marL="285750" indent="-28575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Acquisition of more complex structures and expansion of vocabulary after 5 yrs.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dirty="0" smtClean="0"/>
                        <a:t>Later exposure</a:t>
                      </a:r>
                      <a:r>
                        <a:rPr lang="en-US" baseline="0" dirty="0" smtClean="0"/>
                        <a:t> to the language</a:t>
                      </a:r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endParaRPr lang="en-US" baseline="0" dirty="0" smtClean="0"/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Control varies-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incomplete system of grammar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</a:t>
                      </a:r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Input varies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Fossilization –YES!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</a:t>
                      </a:r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endParaRPr lang="en-US" baseline="0" dirty="0" smtClean="0"/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baseline="0" dirty="0" smtClean="0"/>
                        <a:t>Motivation IS affected 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 smtClean="0"/>
                        <a:t>              </a:t>
                      </a:r>
                    </a:p>
                    <a:p>
                      <a:pPr marL="342900" indent="-342900">
                        <a:buFont typeface="Wingdings" charset="2"/>
                        <a:buChar char="v"/>
                      </a:pPr>
                      <a:r>
                        <a:rPr lang="en-US" dirty="0" smtClean="0"/>
                        <a:t>High literacy and development of metalinguistic skills 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dirty="0" smtClean="0"/>
                        <a:t>                  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134533" y="1168400"/>
            <a:ext cx="3048000" cy="406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95333" y="2540000"/>
            <a:ext cx="1557867" cy="3725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95333" y="3386667"/>
            <a:ext cx="1930400" cy="3725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995333" y="4233334"/>
            <a:ext cx="2201334" cy="3725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34533" y="1845733"/>
            <a:ext cx="3268134" cy="558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7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 vs. L2ers: Similarities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roduction of subject pronouns </a:t>
            </a:r>
          </a:p>
          <a:p>
            <a:pPr lvl="1"/>
            <a:r>
              <a:rPr lang="en-US" dirty="0" smtClean="0"/>
              <a:t>HS and L2ers are the same!</a:t>
            </a:r>
          </a:p>
          <a:p>
            <a:r>
              <a:rPr lang="en-US" dirty="0" smtClean="0"/>
              <a:t>Production of aspect (preterit vs. imperfect)</a:t>
            </a:r>
          </a:p>
          <a:p>
            <a:pPr lvl="1"/>
            <a:r>
              <a:rPr lang="en-US" dirty="0" smtClean="0"/>
              <a:t>HS and L2ers are the same!</a:t>
            </a:r>
          </a:p>
          <a:p>
            <a:r>
              <a:rPr lang="en-US" dirty="0" smtClean="0"/>
              <a:t>Production of subjunctive</a:t>
            </a:r>
          </a:p>
          <a:p>
            <a:pPr lvl="1"/>
            <a:r>
              <a:rPr lang="en-US" dirty="0" smtClean="0"/>
              <a:t>HS and L2ers are the same!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077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heritage speaker?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the US – OR – Immigrated before 5yrs.</a:t>
            </a:r>
          </a:p>
          <a:p>
            <a:endParaRPr lang="en-US" dirty="0"/>
          </a:p>
          <a:p>
            <a:r>
              <a:rPr lang="en-US" dirty="0" smtClean="0"/>
              <a:t>English dominant language</a:t>
            </a:r>
          </a:p>
          <a:p>
            <a:endParaRPr lang="en-US" dirty="0"/>
          </a:p>
          <a:p>
            <a:r>
              <a:rPr lang="en-US" dirty="0" smtClean="0"/>
              <a:t>Limited abilities in their heritage language (Spanish)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6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 vs. L2ers: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a heritage speaker learn their heritage language?</a:t>
            </a:r>
          </a:p>
          <a:p>
            <a:r>
              <a:rPr lang="en-US" dirty="0" smtClean="0"/>
              <a:t>How about a second language learner?</a:t>
            </a:r>
          </a:p>
          <a:p>
            <a:endParaRPr lang="en-US" dirty="0"/>
          </a:p>
          <a:p>
            <a:r>
              <a:rPr lang="en-US" dirty="0" smtClean="0"/>
              <a:t>Because of these differences, both groups of speakers have their own set of strengths.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1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 vs. L2ers: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Bowles (2011) compared the two groups of speakers using 5 different tasks:</a:t>
            </a:r>
          </a:p>
          <a:p>
            <a:pPr marL="0" indent="0">
              <a:buNone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Imitation – respond ‘yes’ or ‘no’ and repeat the sentence correctly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Oral Narration – tell a story based on pictures</a:t>
            </a:r>
          </a:p>
        </p:txBody>
      </p:sp>
    </p:spTree>
    <p:extLst>
      <p:ext uri="{BB962C8B-B14F-4D97-AF65-F5344CB8AC3E}">
        <p14:creationId xmlns:p14="http://schemas.microsoft.com/office/powerpoint/2010/main" val="84190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Bowles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Grammatical Judgment Test (timed) 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Grammatical Judgment Test (untimed)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Metalinguistic Knowledge Test 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Part 1: Explain why a sentence is ungrammatical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Part 2: Identify grammatical components (pronoun, verb in the imperfect, etc.)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0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Bowles (2011):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47" y="1901501"/>
            <a:ext cx="8789684" cy="35747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01733" y="4673600"/>
            <a:ext cx="626534" cy="62653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49067" y="4978400"/>
            <a:ext cx="541866" cy="32173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3933" y="4665133"/>
            <a:ext cx="2921000" cy="635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933" y="3683001"/>
            <a:ext cx="2429934" cy="939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0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Bowles (2011):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results show that: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Second language learners rely heavily on their </a:t>
            </a:r>
            <a:r>
              <a:rPr lang="en-US" b="1" dirty="0" smtClean="0"/>
              <a:t>explicit</a:t>
            </a:r>
            <a:r>
              <a:rPr lang="en-US" dirty="0" smtClean="0"/>
              <a:t> </a:t>
            </a:r>
            <a:r>
              <a:rPr lang="en-US" b="1" dirty="0" smtClean="0"/>
              <a:t>knowledge</a:t>
            </a:r>
            <a:r>
              <a:rPr lang="en-US" dirty="0" smtClean="0"/>
              <a:t> of Spanish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Heritage speakers use </a:t>
            </a:r>
            <a:r>
              <a:rPr lang="en-US" b="1" dirty="0" smtClean="0"/>
              <a:t>implicit</a:t>
            </a:r>
            <a:r>
              <a:rPr lang="en-US" dirty="0" smtClean="0"/>
              <a:t> </a:t>
            </a:r>
            <a:r>
              <a:rPr lang="en-US" b="1" dirty="0" smtClean="0"/>
              <a:t>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71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 to their strengths!</a:t>
            </a:r>
          </a:p>
          <a:p>
            <a:endParaRPr lang="en-US" dirty="0"/>
          </a:p>
          <a:p>
            <a:r>
              <a:rPr lang="en-US" dirty="0" smtClean="0"/>
              <a:t>Second language learners are great at identifying grammar and talking about it.</a:t>
            </a:r>
          </a:p>
          <a:p>
            <a:endParaRPr lang="en-US" dirty="0"/>
          </a:p>
          <a:p>
            <a:r>
              <a:rPr lang="en-US" dirty="0" smtClean="0"/>
              <a:t>Heritage speakers are great at talking. (May not know how to read or write)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9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that all HS grew up speaking Spanish at home.  This is their first language.</a:t>
            </a:r>
          </a:p>
          <a:p>
            <a:endParaRPr lang="en-US" dirty="0" smtClean="0"/>
          </a:p>
          <a:p>
            <a:r>
              <a:rPr lang="en-US" dirty="0" smtClean="0"/>
              <a:t>Talk about register (formal vs. informal)</a:t>
            </a:r>
          </a:p>
          <a:p>
            <a:endParaRPr lang="en-US" dirty="0" smtClean="0"/>
          </a:p>
          <a:p>
            <a:r>
              <a:rPr lang="en-US" dirty="0" smtClean="0"/>
              <a:t>Create a welcoming environment</a:t>
            </a:r>
          </a:p>
          <a:p>
            <a:pPr lvl="1"/>
            <a:r>
              <a:rPr lang="en-US" dirty="0" smtClean="0"/>
              <a:t>All varieties of Spanish are welcome!  </a:t>
            </a:r>
          </a:p>
        </p:txBody>
      </p:sp>
    </p:spTree>
    <p:extLst>
      <p:ext uri="{BB962C8B-B14F-4D97-AF65-F5344CB8AC3E}">
        <p14:creationId xmlns:p14="http://schemas.microsoft.com/office/powerpoint/2010/main" val="372107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activities where students work with their strengths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HS with L2ers </a:t>
            </a:r>
          </a:p>
          <a:p>
            <a:pPr lvl="2"/>
            <a:r>
              <a:rPr lang="en-US" dirty="0" smtClean="0"/>
              <a:t>HS talk and L2ers write (and vice versa)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Get HS involved in the lesson </a:t>
            </a:r>
          </a:p>
          <a:p>
            <a:pPr lvl="2"/>
            <a:r>
              <a:rPr lang="en-US" dirty="0" smtClean="0"/>
              <a:t>Use their intuitions! </a:t>
            </a:r>
          </a:p>
          <a:p>
            <a:pPr lvl="2"/>
            <a:r>
              <a:rPr lang="en-US" dirty="0" smtClean="0"/>
              <a:t>Make them more confident speakers and learners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010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HS about their usage of vocabulary and structures.</a:t>
            </a:r>
          </a:p>
          <a:p>
            <a:pPr lvl="1"/>
            <a:r>
              <a:rPr lang="en-US" dirty="0" smtClean="0"/>
              <a:t>Avoid saying:</a:t>
            </a:r>
          </a:p>
          <a:p>
            <a:pPr lvl="2"/>
            <a:r>
              <a:rPr lang="en-US" dirty="0" smtClean="0"/>
              <a:t>“that is wrong”</a:t>
            </a:r>
          </a:p>
          <a:p>
            <a:pPr lvl="1"/>
            <a:r>
              <a:rPr lang="en-US" dirty="0" smtClean="0"/>
              <a:t>Avoid overcorrection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9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our heritage speakers to want to improve/broaden their Spanish abilities.  </a:t>
            </a:r>
          </a:p>
          <a:p>
            <a:endParaRPr lang="en-US" dirty="0"/>
          </a:p>
          <a:p>
            <a:r>
              <a:rPr lang="en-US" dirty="0" smtClean="0"/>
              <a:t>We can’t tell them what they learned at home doesn’t count.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1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2007 US Census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714464"/>
              </p:ext>
            </p:extLst>
          </p:nvPr>
        </p:nvGraphicFramePr>
        <p:xfrm>
          <a:off x="158749" y="1759031"/>
          <a:ext cx="8849783" cy="2518666"/>
        </p:xfrm>
        <a:graphic>
          <a:graphicData uri="http://schemas.openxmlformats.org/drawingml/2006/table">
            <a:tbl>
              <a:tblPr/>
              <a:tblGrid>
                <a:gridCol w="2657313"/>
                <a:gridCol w="1193521"/>
                <a:gridCol w="1193521"/>
                <a:gridCol w="1262714"/>
                <a:gridCol w="1086449"/>
                <a:gridCol w="1456265"/>
              </a:tblGrid>
              <a:tr h="60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Change 1980-2007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Population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 years and over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210 247 455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230 445 777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262375152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280950438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33.62846081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Spanish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 Spanish Creole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11 116 194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17 345 064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28 101 052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34 547 077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210.7815229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8749" y="4673600"/>
            <a:ext cx="6107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In 2013, the Hispanic population was at </a:t>
            </a:r>
            <a:r>
              <a:rPr lang="en-US" sz="2200" b="1" dirty="0" smtClean="0"/>
              <a:t>54 million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4288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 Talk: Teaching Heritage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startalk.nhlrc.ucla.edu</a:t>
            </a:r>
            <a:r>
              <a:rPr lang="en-US" dirty="0" smtClean="0"/>
              <a:t>/</a:t>
            </a:r>
            <a:r>
              <a:rPr lang="en-US" dirty="0" err="1" smtClean="0"/>
              <a:t>default_startalk.aspx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6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43993"/>
            <a:ext cx="7772400" cy="2656457"/>
          </a:xfrm>
        </p:spPr>
        <p:txBody>
          <a:bodyPr/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ebarski@brockport.edu</a:t>
            </a:r>
          </a:p>
          <a:p>
            <a:r>
              <a:rPr lang="en-US" dirty="0"/>
              <a:t>m</a:t>
            </a:r>
            <a:r>
              <a:rPr lang="en-US" dirty="0" smtClean="0"/>
              <a:t>elissagonzalez70@hotmail.com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5011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Lipski</a:t>
            </a:r>
            <a:r>
              <a:rPr lang="en-US" dirty="0" smtClean="0"/>
              <a:t>, J. 1993. </a:t>
            </a:r>
            <a:r>
              <a:rPr lang="en-US" dirty="0" err="1" smtClean="0"/>
              <a:t>Creoloid</a:t>
            </a:r>
            <a:r>
              <a:rPr lang="en-US" dirty="0" smtClean="0"/>
              <a:t> phenomena in the Spanish of transitional bilinguals. In </a:t>
            </a:r>
            <a:r>
              <a:rPr lang="en-US" i="1" dirty="0" smtClean="0"/>
              <a:t>Spanish in the United 	States</a:t>
            </a:r>
            <a:r>
              <a:rPr lang="en-US" dirty="0" smtClean="0"/>
              <a:t> (eds. A. Roca &amp; J. </a:t>
            </a:r>
            <a:r>
              <a:rPr lang="en-US" dirty="0" err="1" smtClean="0"/>
              <a:t>Lipski</a:t>
            </a:r>
            <a:r>
              <a:rPr lang="en-US" dirty="0" smtClean="0"/>
              <a:t>), Berlin: Mouton, pp. 155-73.</a:t>
            </a:r>
          </a:p>
          <a:p>
            <a:pPr marL="0" indent="0">
              <a:buNone/>
            </a:pPr>
            <a:r>
              <a:rPr lang="en-US" dirty="0" err="1" smtClean="0"/>
              <a:t>Lipski</a:t>
            </a:r>
            <a:r>
              <a:rPr lang="en-US" dirty="0" smtClean="0"/>
              <a:t>, J. 2008. </a:t>
            </a:r>
            <a:r>
              <a:rPr lang="en-US" i="1" dirty="0" smtClean="0"/>
              <a:t>Varieties of Spanish in the United States</a:t>
            </a:r>
            <a:r>
              <a:rPr lang="en-US" dirty="0" smtClean="0"/>
              <a:t>. Washington DC: Georgetown Univ. Press</a:t>
            </a:r>
          </a:p>
          <a:p>
            <a:pPr marL="0" indent="0">
              <a:buNone/>
            </a:pPr>
            <a:r>
              <a:rPr lang="en-US" dirty="0" err="1" smtClean="0"/>
              <a:t>Montrul</a:t>
            </a:r>
            <a:r>
              <a:rPr lang="en-US" dirty="0" smtClean="0"/>
              <a:t>, S. 2006. Bilingualism, incomplete acquisition and language change. In </a:t>
            </a:r>
            <a:r>
              <a:rPr lang="en-US" i="1" dirty="0" smtClean="0"/>
              <a:t>L2 Acquisition and 	Creole Genesis. Dialogues </a:t>
            </a:r>
            <a:r>
              <a:rPr lang="en-US" dirty="0" smtClean="0"/>
              <a:t>(</a:t>
            </a:r>
            <a:r>
              <a:rPr lang="en-US" dirty="0" err="1" smtClean="0"/>
              <a:t>eds</a:t>
            </a:r>
            <a:r>
              <a:rPr lang="en-US" dirty="0" smtClean="0"/>
              <a:t> C. Lefebvre, L. White &amp; C. </a:t>
            </a:r>
            <a:r>
              <a:rPr lang="en-US" dirty="0" err="1" smtClean="0"/>
              <a:t>Jourdens</a:t>
            </a:r>
            <a:r>
              <a:rPr lang="en-US" dirty="0" smtClean="0"/>
              <a:t>), Amsterdam: John </a:t>
            </a:r>
            <a:r>
              <a:rPr lang="en-US" dirty="0" err="1" smtClean="0"/>
              <a:t>Benjamins</a:t>
            </a:r>
            <a:r>
              <a:rPr lang="en-US" dirty="0" smtClean="0"/>
              <a:t>, 	pp. 379-400.</a:t>
            </a:r>
          </a:p>
          <a:p>
            <a:pPr marL="0" indent="0">
              <a:buNone/>
            </a:pPr>
            <a:r>
              <a:rPr lang="en-US" dirty="0" err="1" smtClean="0"/>
              <a:t>Montrul</a:t>
            </a:r>
            <a:r>
              <a:rPr lang="en-US" dirty="0" smtClean="0"/>
              <a:t>, S. 2011. Morphological variability in L2 learners and heritage speakers: The role of experience. 	</a:t>
            </a:r>
            <a:r>
              <a:rPr lang="en-US" i="1" dirty="0" smtClean="0"/>
              <a:t>Studies in Second Language Acquisition</a:t>
            </a:r>
            <a:r>
              <a:rPr lang="en-US" dirty="0" smtClean="0"/>
              <a:t> 33(2), 155-161.</a:t>
            </a:r>
          </a:p>
          <a:p>
            <a:pPr marL="0" indent="0">
              <a:buNone/>
            </a:pPr>
            <a:r>
              <a:rPr lang="en-US" dirty="0" err="1" smtClean="0"/>
              <a:t>Montrul</a:t>
            </a:r>
            <a:r>
              <a:rPr lang="en-US" dirty="0" smtClean="0"/>
              <a:t>, S. 2013. </a:t>
            </a:r>
            <a:r>
              <a:rPr lang="en-US" i="1" dirty="0" smtClean="0"/>
              <a:t>El </a:t>
            </a:r>
            <a:r>
              <a:rPr lang="en-US" i="1" dirty="0" err="1" smtClean="0"/>
              <a:t>bilingüismo</a:t>
            </a:r>
            <a:r>
              <a:rPr lang="en-US" i="1" dirty="0" smtClean="0"/>
              <a:t> en el </a:t>
            </a:r>
            <a:r>
              <a:rPr lang="en-US" i="1" dirty="0" err="1" smtClean="0"/>
              <a:t>mundo</a:t>
            </a:r>
            <a:r>
              <a:rPr lang="en-US" i="1" dirty="0" smtClean="0"/>
              <a:t> </a:t>
            </a:r>
            <a:r>
              <a:rPr lang="en-US" i="1" dirty="0" err="1" smtClean="0"/>
              <a:t>hispanohablante</a:t>
            </a:r>
            <a:r>
              <a:rPr lang="en-US" dirty="0" smtClean="0"/>
              <a:t>. Malden, MA: Wiley-Blackwell.</a:t>
            </a:r>
          </a:p>
          <a:p>
            <a:pPr marL="0" indent="0">
              <a:buNone/>
            </a:pPr>
            <a:r>
              <a:rPr lang="en-US" dirty="0" err="1" smtClean="0"/>
              <a:t>Montrul</a:t>
            </a:r>
            <a:r>
              <a:rPr lang="en-US" dirty="0" smtClean="0"/>
              <a:t>, S. &amp; Rodríguez </a:t>
            </a:r>
            <a:r>
              <a:rPr lang="en-US" dirty="0" err="1" smtClean="0"/>
              <a:t>Louro</a:t>
            </a:r>
            <a:r>
              <a:rPr lang="en-US" dirty="0" smtClean="0"/>
              <a:t>, C. 2006. Beyond the syntax of the Null Subject Parameter: A look at the 	discourse-pragmatic distribution of null and overt </a:t>
            </a:r>
            <a:r>
              <a:rPr lang="en-US" dirty="0" err="1" smtClean="0"/>
              <a:t>subjets</a:t>
            </a:r>
            <a:r>
              <a:rPr lang="en-US" dirty="0" smtClean="0"/>
              <a:t> by L2 learners of Spanish. In </a:t>
            </a:r>
            <a:r>
              <a:rPr lang="en-US" i="1" dirty="0" smtClean="0"/>
              <a:t>The 	Acquisition of Syntax in Romance Languages</a:t>
            </a:r>
            <a:r>
              <a:rPr lang="en-US" dirty="0" smtClean="0"/>
              <a:t> (</a:t>
            </a:r>
            <a:r>
              <a:rPr lang="en-US" dirty="0" err="1" smtClean="0"/>
              <a:t>eds</a:t>
            </a:r>
            <a:r>
              <a:rPr lang="en-US" dirty="0" smtClean="0"/>
              <a:t> L. Escobar &amp; V. Torrens), Amsterdam: John 	</a:t>
            </a:r>
            <a:r>
              <a:rPr lang="en-US" dirty="0" err="1" smtClean="0"/>
              <a:t>Benjamins</a:t>
            </a:r>
            <a:r>
              <a:rPr lang="en-US" dirty="0" smtClean="0"/>
              <a:t>, pp. 400-18.</a:t>
            </a:r>
          </a:p>
          <a:p>
            <a:pPr marL="0" indent="0">
              <a:buNone/>
            </a:pPr>
            <a:r>
              <a:rPr lang="en-US" dirty="0" smtClean="0"/>
              <a:t>Silva-</a:t>
            </a:r>
            <a:r>
              <a:rPr lang="en-US" dirty="0" err="1" smtClean="0"/>
              <a:t>Corvalán</a:t>
            </a:r>
            <a:r>
              <a:rPr lang="en-US" dirty="0" smtClean="0"/>
              <a:t>, C. 1994. </a:t>
            </a:r>
            <a:r>
              <a:rPr lang="en-US" i="1" dirty="0" smtClean="0"/>
              <a:t>Language Contact and Change</a:t>
            </a:r>
            <a:r>
              <a:rPr lang="en-US" dirty="0" smtClean="0"/>
              <a:t>. </a:t>
            </a:r>
            <a:r>
              <a:rPr lang="en-US" i="1" dirty="0" smtClean="0"/>
              <a:t>Spanish in Los Angeles</a:t>
            </a:r>
            <a:r>
              <a:rPr lang="en-US" dirty="0" smtClean="0"/>
              <a:t>. Oxford: Oxford 	University Press.</a:t>
            </a:r>
          </a:p>
          <a:p>
            <a:pPr marL="0" indent="0">
              <a:buNone/>
            </a:pPr>
            <a:r>
              <a:rPr lang="en-US" dirty="0" smtClean="0"/>
              <a:t>Silva-</a:t>
            </a:r>
            <a:r>
              <a:rPr lang="en-US" dirty="0" err="1" smtClean="0"/>
              <a:t>Corvalán</a:t>
            </a:r>
            <a:r>
              <a:rPr lang="en-US" dirty="0" smtClean="0"/>
              <a:t>, C. 2003. Linguistic consequences of reduced input in bilingual first language acquisition. 	In </a:t>
            </a:r>
            <a:r>
              <a:rPr lang="en-US" i="1" dirty="0" smtClean="0"/>
              <a:t>Linguistic Theory and Language Development in Hispanic Languages </a:t>
            </a:r>
            <a:r>
              <a:rPr lang="en-US" dirty="0" smtClean="0"/>
              <a:t>(</a:t>
            </a:r>
            <a:r>
              <a:rPr lang="en-US" dirty="0" err="1" smtClean="0"/>
              <a:t>eds</a:t>
            </a:r>
            <a:r>
              <a:rPr lang="en-US" dirty="0" smtClean="0"/>
              <a:t> S. </a:t>
            </a:r>
            <a:r>
              <a:rPr lang="en-US" dirty="0" err="1" smtClean="0"/>
              <a:t>Montrul</a:t>
            </a:r>
            <a:r>
              <a:rPr lang="en-US" dirty="0" smtClean="0"/>
              <a:t> and F. 	</a:t>
            </a:r>
            <a:r>
              <a:rPr lang="en-US" dirty="0" err="1" smtClean="0"/>
              <a:t>Ordóñez</a:t>
            </a:r>
            <a:r>
              <a:rPr lang="en-US" dirty="0" smtClean="0"/>
              <a:t>), Somerville, MA: </a:t>
            </a:r>
            <a:r>
              <a:rPr lang="en-US" dirty="0" err="1" smtClean="0"/>
              <a:t>Cascadilla</a:t>
            </a:r>
            <a:r>
              <a:rPr lang="en-US" dirty="0" smtClean="0"/>
              <a:t> Press, pp. 375-97.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6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Spanish is taking over the US!!!</a:t>
            </a:r>
          </a:p>
          <a:p>
            <a:r>
              <a:rPr lang="en-US" dirty="0" smtClean="0"/>
              <a:t>FALSE!</a:t>
            </a:r>
          </a:p>
          <a:p>
            <a:r>
              <a:rPr lang="en-US" dirty="0" smtClean="0"/>
              <a:t>Many studies have shown that bilingualism in the US is cyclic and transitional.  </a:t>
            </a:r>
          </a:p>
          <a:p>
            <a:pPr lvl="1"/>
            <a:r>
              <a:rPr lang="en-US" dirty="0" smtClean="0"/>
              <a:t>Within the same family, bilingualism will last two to three generations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1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Bilingualism in the US</a:t>
            </a:r>
            <a:endParaRPr lang="en-US" dirty="0"/>
          </a:p>
        </p:txBody>
      </p:sp>
      <p:graphicFrame>
        <p:nvGraphicFramePr>
          <p:cNvPr id="4" name="Group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944695"/>
              </p:ext>
            </p:extLst>
          </p:nvPr>
        </p:nvGraphicFramePr>
        <p:xfrm>
          <a:off x="609600" y="2101850"/>
          <a:ext cx="8001000" cy="3048000"/>
        </p:xfrm>
        <a:graphic>
          <a:graphicData uri="http://schemas.openxmlformats.org/drawingml/2006/table">
            <a:tbl>
              <a:tblPr/>
              <a:tblGrid>
                <a:gridCol w="931333"/>
                <a:gridCol w="1888067"/>
                <a:gridCol w="3181350"/>
                <a:gridCol w="2000250"/>
              </a:tblGrid>
              <a:tr h="68580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Proficiency in the 2 languages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Spanish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English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 gen.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Parents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Weak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 gen.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Children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More or less weak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(Very) Strong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 gen.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Grandchildren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Very weak/ Nonexistent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Very strong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129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1447800" y="2514600"/>
            <a:ext cx="3581400" cy="297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438400" y="35814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latin typeface="Calibri" charset="0"/>
              </a:rPr>
              <a:t>español</a:t>
            </a:r>
            <a:endParaRPr lang="en-US" sz="1800" dirty="0">
              <a:latin typeface="Calibri" charset="0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334000" y="3581400"/>
            <a:ext cx="1981200" cy="1371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867400" y="41148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alibri" charset="0"/>
              </a:rPr>
              <a:t>inglés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6324600" y="3048000"/>
            <a:ext cx="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6324600" y="48768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01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3733800" y="1905000"/>
            <a:ext cx="4267200" cy="3505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762000" y="2819400"/>
            <a:ext cx="25146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371600" y="37338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alibri" charset="0"/>
              </a:rPr>
              <a:t>español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181600" y="36576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alibri" charset="0"/>
              </a:rPr>
              <a:t>inglés</a:t>
            </a: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1905000" y="4800600"/>
            <a:ext cx="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1905000" y="19812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2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1447800" y="4572000"/>
            <a:ext cx="304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3810000" y="1879605"/>
            <a:ext cx="4419600" cy="3886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Calibri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105400" y="3733800"/>
            <a:ext cx="2209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alibri" charset="0"/>
              </a:rPr>
              <a:t>inglés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219200" y="40386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alibri" charset="0"/>
              </a:rPr>
              <a:t>español</a:t>
            </a:r>
          </a:p>
        </p:txBody>
      </p:sp>
    </p:spTree>
    <p:extLst>
      <p:ext uri="{BB962C8B-B14F-4D97-AF65-F5344CB8AC3E}">
        <p14:creationId xmlns:p14="http://schemas.microsoft.com/office/powerpoint/2010/main" val="160125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Heritage Speaker 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tend to see in heritage speakers is a simplification (and loss) of the verbal paradigm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(Silva-</a:t>
            </a:r>
            <a:r>
              <a:rPr lang="en-US" sz="2000" dirty="0" err="1" smtClean="0">
                <a:latin typeface="Calibri" charset="0"/>
                <a:ea typeface="ＭＳ Ｐゴシック" charset="0"/>
                <a:cs typeface="ＭＳ Ｐゴシック" charset="0"/>
              </a:rPr>
              <a:t>Corvalán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1991, 1994)</a:t>
            </a:r>
            <a:r>
              <a:rPr lang="en-US" dirty="0" smtClean="0"/>
              <a:t>. </a:t>
            </a: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87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1196</Words>
  <Application>Microsoft Macintosh PowerPoint</Application>
  <PresentationFormat>On-screen Show (4:3)</PresentationFormat>
  <Paragraphs>255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Hispanic Heritage Speakers in the Language Classroom</vt:lpstr>
      <vt:lpstr>What is a heritage speaker?</vt:lpstr>
      <vt:lpstr>2007 US Census</vt:lpstr>
      <vt:lpstr>What does this mean?</vt:lpstr>
      <vt:lpstr>Bilingualism in the US</vt:lpstr>
      <vt:lpstr>1st Generation Speakers</vt:lpstr>
      <vt:lpstr>2nd Generation Speakers</vt:lpstr>
      <vt:lpstr>3rd Generation Speakers</vt:lpstr>
      <vt:lpstr>Heritage Speaker Grammar</vt:lpstr>
      <vt:lpstr>Spanish Verbal System (Silva-Corvalán)</vt:lpstr>
      <vt:lpstr>Examples</vt:lpstr>
      <vt:lpstr>Extension on ESTAR</vt:lpstr>
      <vt:lpstr>Absence of ‘que’</vt:lpstr>
      <vt:lpstr>Word Order</vt:lpstr>
      <vt:lpstr>Word Order - Example</vt:lpstr>
      <vt:lpstr>Other Grammatical “Issues”</vt:lpstr>
      <vt:lpstr>Other Grammatical “Issues”</vt:lpstr>
      <vt:lpstr>PowerPoint Presentation</vt:lpstr>
      <vt:lpstr>HS vs. L2ers: Similarities</vt:lpstr>
      <vt:lpstr>HS vs. L2ers: Differences</vt:lpstr>
      <vt:lpstr>HS vs. L2ers: Differences</vt:lpstr>
      <vt:lpstr>Bowles (2011)</vt:lpstr>
      <vt:lpstr>Bowles (2011): Results</vt:lpstr>
      <vt:lpstr>Bowles (2011): Results</vt:lpstr>
      <vt:lpstr>What does this mean?</vt:lpstr>
      <vt:lpstr>What to do…</vt:lpstr>
      <vt:lpstr>What to do…</vt:lpstr>
      <vt:lpstr>What to do…</vt:lpstr>
      <vt:lpstr>Remember</vt:lpstr>
      <vt:lpstr>Star Talk: Teaching Heritage Languages</vt:lpstr>
      <vt:lpstr>Thank you!  Questions?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Hispanic Heritage Speakers  in the Language Classroom</dc:title>
  <dc:creator>Ewelina Barski</dc:creator>
  <cp:lastModifiedBy>Ewelina Barski</cp:lastModifiedBy>
  <cp:revision>152</cp:revision>
  <cp:lastPrinted>2015-03-06T21:01:28Z</cp:lastPrinted>
  <dcterms:created xsi:type="dcterms:W3CDTF">2015-03-05T19:12:52Z</dcterms:created>
  <dcterms:modified xsi:type="dcterms:W3CDTF">2015-03-07T05:47:17Z</dcterms:modified>
</cp:coreProperties>
</file>